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0"/>
  </p:notesMasterIdLst>
  <p:sldIdLst>
    <p:sldId id="256" r:id="rId2"/>
    <p:sldId id="346" r:id="rId3"/>
    <p:sldId id="447" r:id="rId4"/>
    <p:sldId id="457" r:id="rId5"/>
    <p:sldId id="453" r:id="rId6"/>
    <p:sldId id="462" r:id="rId7"/>
    <p:sldId id="463" r:id="rId8"/>
    <p:sldId id="464" r:id="rId9"/>
    <p:sldId id="465" r:id="rId10"/>
    <p:sldId id="466" r:id="rId11"/>
    <p:sldId id="468" r:id="rId12"/>
    <p:sldId id="470" r:id="rId13"/>
    <p:sldId id="471" r:id="rId14"/>
    <p:sldId id="473" r:id="rId15"/>
    <p:sldId id="474" r:id="rId16"/>
    <p:sldId id="475" r:id="rId17"/>
    <p:sldId id="476" r:id="rId18"/>
    <p:sldId id="477" r:id="rId19"/>
    <p:sldId id="478" r:id="rId20"/>
    <p:sldId id="479" r:id="rId21"/>
    <p:sldId id="480" r:id="rId22"/>
    <p:sldId id="483" r:id="rId23"/>
    <p:sldId id="481" r:id="rId24"/>
    <p:sldId id="482" r:id="rId25"/>
    <p:sldId id="484" r:id="rId26"/>
    <p:sldId id="485" r:id="rId27"/>
    <p:sldId id="486" r:id="rId28"/>
    <p:sldId id="371" r:id="rId29"/>
  </p:sldIdLst>
  <p:sldSz cx="9144000" cy="5143500" type="screen16x9"/>
  <p:notesSz cx="6858000" cy="9144000"/>
  <p:embeddedFontLst>
    <p:embeddedFont>
      <p:font typeface="Roboto Condensed Light" panose="020B0604020202020204" charset="0"/>
      <p:regular r:id="rId31"/>
      <p:bold r:id="rId32"/>
      <p:italic r:id="rId33"/>
      <p:boldItalic r:id="rId34"/>
    </p:embeddedFont>
    <p:embeddedFont>
      <p:font typeface="Roboto Condensed" panose="020B0604020202020204" charset="0"/>
      <p:regular r:id="rId35"/>
      <p:bold r:id="rId36"/>
      <p:italic r:id="rId37"/>
      <p:boldItalic r:id="rId38"/>
    </p:embeddedFont>
    <p:embeddedFont>
      <p:font typeface="Arvo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742" y="79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9.fntdata"/><Relationship Id="rId21" Type="http://schemas.openxmlformats.org/officeDocument/2006/relationships/slide" Target="slides/slide20.xml"/><Relationship Id="rId34" Type="http://schemas.openxmlformats.org/officeDocument/2006/relationships/font" Target="fonts/font4.fntdata"/><Relationship Id="rId42" Type="http://schemas.openxmlformats.org/officeDocument/2006/relationships/font" Target="fonts/font12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2.fntdata"/><Relationship Id="rId37" Type="http://schemas.openxmlformats.org/officeDocument/2006/relationships/font" Target="fonts/font7.fntdata"/><Relationship Id="rId40" Type="http://schemas.openxmlformats.org/officeDocument/2006/relationships/font" Target="fonts/font10.fntdata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.fntdata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35" Type="http://schemas.openxmlformats.org/officeDocument/2006/relationships/font" Target="fonts/font5.fntdata"/><Relationship Id="rId43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3.fntdata"/><Relationship Id="rId38" Type="http://schemas.openxmlformats.org/officeDocument/2006/relationships/font" Target="fonts/font8.fntdata"/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41" Type="http://schemas.openxmlformats.org/officeDocument/2006/relationships/font" Target="fonts/font11.fntdata"/></Relationships>
</file>

<file path=ppt/media/image1.gif>
</file>

<file path=ppt/media/image10.png>
</file>

<file path=ppt/media/image11.jpeg>
</file>

<file path=ppt/media/image12.png>
</file>

<file path=ppt/media/image13.jpeg>
</file>

<file path=ppt/media/image2.png>
</file>

<file path=ppt/media/image3.gif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91770853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0231545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96135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261812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246364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969591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8/29/2018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Personajes:</a:t>
            </a:r>
          </a:p>
          <a:p>
            <a:pPr marL="533400" lvl="1" indent="0">
              <a:buNone/>
            </a:pPr>
            <a:r>
              <a:rPr lang="es-MX" dirty="0" smtClean="0"/>
              <a:t>Personaje ID</a:t>
            </a:r>
          </a:p>
          <a:p>
            <a:pPr marL="533400" lvl="1" indent="0">
              <a:buNone/>
            </a:pPr>
            <a:r>
              <a:rPr lang="es-MX" dirty="0" smtClean="0"/>
              <a:t>Nombre</a:t>
            </a:r>
          </a:p>
          <a:p>
            <a:pPr marL="533400" lvl="1" indent="0">
              <a:buNone/>
            </a:pPr>
            <a:r>
              <a:rPr lang="es-MX" dirty="0" smtClean="0"/>
              <a:t>Género</a:t>
            </a:r>
          </a:p>
          <a:p>
            <a:pPr marL="533400" lvl="1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21506" name="Picture 2" descr="Image result for bow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852349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7018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Continuaci</a:t>
            </a:r>
            <a:r>
              <a:rPr lang="es-MX" dirty="0" err="1" smtClean="0"/>
              <a:t>ón</a:t>
            </a:r>
            <a:r>
              <a:rPr lang="es-MX" dirty="0" smtClean="0"/>
              <a:t> de Diagramas E-R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4188734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140354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 smtClean="0"/>
              <a:t>Cardinalidad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 empleado puede estar asignado a 0 o más juegos.</a:t>
            </a:r>
          </a:p>
          <a:p>
            <a:r>
              <a:rPr lang="es-MX" dirty="0" smtClean="0"/>
              <a:t>Un empleado puede estar asignado a 0 o más consolas.</a:t>
            </a:r>
          </a:p>
          <a:p>
            <a:r>
              <a:rPr lang="es-MX" dirty="0" smtClean="0"/>
              <a:t>Un empleado puede venir sólo de una Universidad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029991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982491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Proyecto Final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Pueden hacer equipos de hasta 3 personas.</a:t>
            </a:r>
          </a:p>
          <a:p>
            <a:r>
              <a:rPr lang="es-MX" dirty="0" smtClean="0"/>
              <a:t>Necesito los equipos para antes del 10 de Octubre.</a:t>
            </a:r>
          </a:p>
          <a:p>
            <a:r>
              <a:rPr lang="es-MX" dirty="0" smtClean="0"/>
              <a:t>Van a diseñar e implementar una base de datos.</a:t>
            </a:r>
          </a:p>
          <a:p>
            <a:r>
              <a:rPr lang="es-MX" dirty="0" smtClean="0"/>
              <a:t>Tienen que encontrar el problema de negocio y describirlo adecuadamente.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3111202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Proyecto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Van a hacer:</a:t>
            </a:r>
          </a:p>
          <a:p>
            <a:pPr lvl="1"/>
            <a:r>
              <a:rPr lang="es-MX" dirty="0" smtClean="0"/>
              <a:t>Reporte</a:t>
            </a:r>
          </a:p>
          <a:p>
            <a:pPr lvl="1"/>
            <a:r>
              <a:rPr lang="es-MX" dirty="0" smtClean="0"/>
              <a:t>Implementación</a:t>
            </a:r>
          </a:p>
          <a:p>
            <a:pPr lvl="1"/>
            <a:r>
              <a:rPr lang="es-MX" dirty="0" smtClean="0"/>
              <a:t>Presentación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93178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58466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Disney los acaba de recontratar para realizar la base de datos de todas sus películas y franquicias.</a:t>
            </a:r>
          </a:p>
          <a:p>
            <a:r>
              <a:rPr lang="es-MX" dirty="0" smtClean="0"/>
              <a:t>Desean tener información acerca de películas, franquicias, empleados, subdivisiones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940537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Tesla los contrata para crear la base de datos de la empresa.</a:t>
            </a:r>
          </a:p>
          <a:p>
            <a:r>
              <a:rPr lang="es-MX" dirty="0" smtClean="0"/>
              <a:t>Desean tener información acerca de empleados, plantas, autos, autopartes.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07266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Cinepolis</a:t>
            </a:r>
            <a:r>
              <a:rPr lang="es-MX" dirty="0"/>
              <a:t> </a:t>
            </a:r>
            <a:r>
              <a:rPr lang="es-MX" dirty="0" smtClean="0"/>
              <a:t>desea contratarlos para crear su base de datos.</a:t>
            </a:r>
          </a:p>
          <a:p>
            <a:r>
              <a:rPr lang="es-MX" dirty="0" smtClean="0"/>
              <a:t>Desea información acerca de películas, salas, personal, clientes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85207755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err="1" smtClean="0"/>
              <a:t>Alphabet</a:t>
            </a:r>
            <a:r>
              <a:rPr lang="es-MX" dirty="0" smtClean="0"/>
              <a:t> los acaba de contratar para crear una de sus bases de datos.</a:t>
            </a:r>
          </a:p>
          <a:p>
            <a:r>
              <a:rPr lang="es-MX" dirty="0" smtClean="0"/>
              <a:t>Desean relacionar empleados con el lugar donde trabajan, con la universidad de donde vienen.</a:t>
            </a:r>
          </a:p>
          <a:p>
            <a:r>
              <a:rPr lang="es-MX" dirty="0" smtClean="0"/>
              <a:t>También desean saber la subdivisión a la que pertenecen.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89327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5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1893998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Conceptos básicos acerca de una base de datos.</a:t>
            </a:r>
          </a:p>
          <a:p>
            <a:pPr lvl="1"/>
            <a:r>
              <a:rPr lang="es-MX" dirty="0" smtClean="0"/>
              <a:t>Esquema</a:t>
            </a:r>
            <a:endParaRPr lang="es-MX" dirty="0"/>
          </a:p>
          <a:p>
            <a:pPr lvl="1"/>
            <a:r>
              <a:rPr lang="es-MX" dirty="0" smtClean="0"/>
              <a:t>SMBD</a:t>
            </a:r>
          </a:p>
          <a:p>
            <a:pPr lvl="1"/>
            <a:r>
              <a:rPr lang="es-MX" dirty="0" smtClean="0"/>
              <a:t>Llaves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5723002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Modelos de base de datos</a:t>
            </a:r>
          </a:p>
          <a:p>
            <a:pPr lvl="1"/>
            <a:r>
              <a:rPr lang="es-MX" dirty="0" err="1" smtClean="0"/>
              <a:t>Jerarquico</a:t>
            </a:r>
            <a:endParaRPr lang="es-MX" dirty="0" smtClean="0"/>
          </a:p>
          <a:p>
            <a:pPr lvl="1"/>
            <a:r>
              <a:rPr lang="es-MX" dirty="0" smtClean="0"/>
              <a:t>Red</a:t>
            </a:r>
          </a:p>
          <a:p>
            <a:pPr lvl="1"/>
            <a:r>
              <a:rPr lang="es-MX" dirty="0" smtClean="0"/>
              <a:t>Relacional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738086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Normalización</a:t>
            </a:r>
          </a:p>
          <a:p>
            <a:pPr lvl="1"/>
            <a:r>
              <a:rPr lang="es-MX" dirty="0" smtClean="0"/>
              <a:t>Bases de normalización</a:t>
            </a:r>
          </a:p>
          <a:p>
            <a:pPr lvl="1"/>
            <a:r>
              <a:rPr lang="es-MX" dirty="0" smtClean="0"/>
              <a:t>No va a venir nada de formas normales.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239867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Problema de definición de E-R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504671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Pregunta Bono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pic>
        <p:nvPicPr>
          <p:cNvPr id="1028" name="Picture 4" descr="Image result for 49ers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824222"/>
            <a:ext cx="2227829" cy="13177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game of thrones logo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52217" y="2484467"/>
            <a:ext cx="3117247" cy="83126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Image result for economics logo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26380" y="2824222"/>
            <a:ext cx="3630294" cy="1542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6910070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</a:t>
            </a:r>
            <a:r>
              <a:rPr lang="es-MX" dirty="0" smtClean="0"/>
              <a:t>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¿Cuántos videojuegos han sido desarrollados por </a:t>
            </a:r>
            <a:r>
              <a:rPr lang="es-MX" sz="1800" dirty="0" err="1" smtClean="0"/>
              <a:t>Shigeru</a:t>
            </a:r>
            <a:r>
              <a:rPr lang="es-MX" sz="1800" dirty="0" smtClean="0"/>
              <a:t> </a:t>
            </a:r>
            <a:r>
              <a:rPr lang="es-MX" sz="1800" dirty="0" err="1" smtClean="0"/>
              <a:t>Miyamoto</a:t>
            </a:r>
            <a:r>
              <a:rPr lang="es-MX" sz="1800" dirty="0" smtClean="0"/>
              <a:t>?</a:t>
            </a:r>
          </a:p>
          <a:p>
            <a:r>
              <a:rPr lang="es-MX" sz="1800" dirty="0"/>
              <a:t>¿</a:t>
            </a:r>
            <a:r>
              <a:rPr lang="es-MX" sz="1800" dirty="0" smtClean="0"/>
              <a:t>En cuántos videojuegos aparece Mario?</a:t>
            </a:r>
          </a:p>
          <a:p>
            <a:r>
              <a:rPr lang="es-MX" sz="1800" dirty="0" smtClean="0"/>
              <a:t>¿En cuántas consolas hay un juego de </a:t>
            </a:r>
            <a:r>
              <a:rPr lang="es-MX" sz="1800" dirty="0" err="1" smtClean="0"/>
              <a:t>Zelda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¿Cuántos juegos fueron desarrollados por </a:t>
            </a:r>
            <a:r>
              <a:rPr lang="es-MX" sz="1800" dirty="0" err="1" smtClean="0"/>
              <a:t>Gunpei</a:t>
            </a:r>
            <a:r>
              <a:rPr lang="es-MX" sz="1800" dirty="0" smtClean="0"/>
              <a:t> </a:t>
            </a:r>
            <a:r>
              <a:rPr lang="es-MX" sz="1800" dirty="0" err="1" smtClean="0"/>
              <a:t>Yokoi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¿En qué proyectos participó </a:t>
            </a:r>
            <a:r>
              <a:rPr lang="es-MX" sz="1800" dirty="0" err="1" smtClean="0"/>
              <a:t>Satoru</a:t>
            </a:r>
            <a:r>
              <a:rPr lang="es-MX" sz="1800" dirty="0" smtClean="0"/>
              <a:t> </a:t>
            </a:r>
            <a:r>
              <a:rPr lang="es-MX" sz="1800" dirty="0" err="1"/>
              <a:t>I</a:t>
            </a:r>
            <a:r>
              <a:rPr lang="es-MX" sz="1800" dirty="0" err="1" smtClean="0"/>
              <a:t>wata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¿De qué Universidad son la mayoría de los empleados que trabajaron en </a:t>
            </a:r>
            <a:r>
              <a:rPr lang="es-MX" sz="1800" dirty="0" err="1" smtClean="0"/>
              <a:t>Metroid</a:t>
            </a:r>
            <a:r>
              <a:rPr lang="es-MX" sz="1800" dirty="0" smtClean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8194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92870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Videojuegos:</a:t>
            </a:r>
          </a:p>
          <a:p>
            <a:pPr lvl="1"/>
            <a:r>
              <a:rPr lang="es-MX" sz="2000" dirty="0" smtClean="0"/>
              <a:t>Título</a:t>
            </a:r>
          </a:p>
          <a:p>
            <a:pPr lvl="1"/>
            <a:r>
              <a:rPr lang="es-MX" sz="2000" dirty="0" smtClean="0"/>
              <a:t>Juego ID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Personaje?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Franquicia?</a:t>
            </a: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  <p:pic>
        <p:nvPicPr>
          <p:cNvPr id="16386" name="Picture 2" descr="Image result for mario bros box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2" t="9464" r="11701" b="11798"/>
          <a:stretch/>
        </p:blipFill>
        <p:spPr bwMode="auto">
          <a:xfrm>
            <a:off x="6199072" y="1535757"/>
            <a:ext cx="2162628" cy="272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0213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Empleados:</a:t>
            </a:r>
          </a:p>
          <a:p>
            <a:pPr lvl="1"/>
            <a:r>
              <a:rPr lang="es-MX" dirty="0" smtClean="0"/>
              <a:t>Empleado ID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Nombre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Universidad</a:t>
            </a:r>
          </a:p>
          <a:p>
            <a:pPr lvl="1"/>
            <a:r>
              <a:rPr lang="es-MX" dirty="0" smtClean="0"/>
              <a:t>Fecha de Ingreso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smtClean="0"/>
              <a:t>Tipo de Sangre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pic>
        <p:nvPicPr>
          <p:cNvPr id="17410" name="Picture 2" descr="Image result for nintendo muppe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4"/>
          <a:stretch/>
        </p:blipFill>
        <p:spPr bwMode="auto">
          <a:xfrm>
            <a:off x="4601029" y="1779618"/>
            <a:ext cx="4107541" cy="21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82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Consolas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Consola ID</a:t>
            </a:r>
          </a:p>
          <a:p>
            <a:pPr lvl="1"/>
            <a:r>
              <a:rPr lang="es-MX" dirty="0" smtClean="0"/>
              <a:t>Año de estreno</a:t>
            </a:r>
          </a:p>
          <a:p>
            <a:pPr lvl="1"/>
            <a:r>
              <a:rPr lang="es-MX" dirty="0" smtClean="0"/>
              <a:t>Tarjeta Gráfica</a:t>
            </a:r>
          </a:p>
          <a:p>
            <a:pPr lvl="1"/>
            <a:r>
              <a:rPr lang="es-MX" dirty="0" smtClean="0"/>
              <a:t>Costo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18438" name="Picture 6" descr="Image result for fami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458" y="1533341"/>
            <a:ext cx="3080631" cy="273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3120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Universidades</a:t>
            </a:r>
          </a:p>
          <a:p>
            <a:pPr lvl="1"/>
            <a:r>
              <a:rPr lang="es-MX" dirty="0" smtClean="0"/>
              <a:t>Universidad ID</a:t>
            </a:r>
          </a:p>
          <a:p>
            <a:pPr lvl="1"/>
            <a:r>
              <a:rPr lang="es-MX" dirty="0" smtClean="0"/>
              <a:t>Ciudad</a:t>
            </a:r>
          </a:p>
          <a:p>
            <a:pPr lvl="1"/>
            <a:r>
              <a:rPr lang="es-MX" dirty="0" smtClean="0"/>
              <a:t>Alumnos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err="1" smtClean="0"/>
              <a:t>Motto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19458" name="Picture 2" descr="Image result for university of toky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576" y="1664189"/>
            <a:ext cx="4710524" cy="23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1473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Franquicias: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Franquicia ID</a:t>
            </a:r>
          </a:p>
          <a:p>
            <a:pPr lvl="1"/>
            <a:r>
              <a:rPr lang="es-MX" dirty="0" smtClean="0"/>
              <a:t>Personaje Principal</a:t>
            </a:r>
          </a:p>
          <a:p>
            <a:pPr lvl="1"/>
            <a:r>
              <a:rPr lang="es-MX" dirty="0" smtClean="0">
                <a:solidFill>
                  <a:srgbClr val="FF0000"/>
                </a:solidFill>
              </a:rPr>
              <a:t>Número de juegos?</a:t>
            </a:r>
          </a:p>
          <a:p>
            <a:pPr lvl="1"/>
            <a:r>
              <a:rPr lang="es-MX" dirty="0" smtClean="0"/>
              <a:t>Ganancias</a:t>
            </a:r>
          </a:p>
          <a:p>
            <a:pPr lvl="1"/>
            <a:r>
              <a:rPr lang="es-MX" dirty="0" smtClean="0"/>
              <a:t>Genero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20482" name="Picture 2" descr="Image result for mario franchi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033344"/>
            <a:ext cx="3033687" cy="227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55005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7455</TotalTime>
  <Words>458</Words>
  <Application>Microsoft Office PowerPoint</Application>
  <PresentationFormat>Presentación en pantalla (16:9)</PresentationFormat>
  <Paragraphs>151</Paragraphs>
  <Slides>28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28</vt:i4>
      </vt:variant>
    </vt:vector>
  </HeadingPairs>
  <TitlesOfParts>
    <vt:vector size="33" baseType="lpstr">
      <vt:lpstr>Roboto Condensed Light</vt:lpstr>
      <vt:lpstr>Roboto Condensed</vt:lpstr>
      <vt:lpstr>Arial</vt:lpstr>
      <vt:lpstr>Arvo</vt:lpstr>
      <vt:lpstr>Salerio template</vt:lpstr>
      <vt:lpstr>Introducción a las Bases de Datos</vt:lpstr>
      <vt:lpstr>Que se vio la clase pasada</vt:lpstr>
      <vt:lpstr>Preguntas</vt:lpstr>
      <vt:lpstr>Tablas!</vt:lpstr>
      <vt:lpstr>Tablas</vt:lpstr>
      <vt:lpstr>Tablas</vt:lpstr>
      <vt:lpstr>Tablas</vt:lpstr>
      <vt:lpstr>Tablas</vt:lpstr>
      <vt:lpstr>Tablas</vt:lpstr>
      <vt:lpstr>Tablas</vt:lpstr>
      <vt:lpstr>Continuación de Diagramas E-R</vt:lpstr>
      <vt:lpstr>Tablas!</vt:lpstr>
      <vt:lpstr>Cardinalidad</vt:lpstr>
      <vt:lpstr>Proyecto Final</vt:lpstr>
      <vt:lpstr>Proyecto Final</vt:lpstr>
      <vt:lpstr>Proyecto</vt:lpstr>
      <vt:lpstr>Tarea 2</vt:lpstr>
      <vt:lpstr>Tarea 2</vt:lpstr>
      <vt:lpstr>Tarea 2</vt:lpstr>
      <vt:lpstr>Tarea 2</vt:lpstr>
      <vt:lpstr>Tarea 2</vt:lpstr>
      <vt:lpstr>Examen</vt:lpstr>
      <vt:lpstr>Examen</vt:lpstr>
      <vt:lpstr>Examen</vt:lpstr>
      <vt:lpstr>Examen</vt:lpstr>
      <vt:lpstr>Examen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56</cp:revision>
  <dcterms:modified xsi:type="dcterms:W3CDTF">2018-08-29T15:50:15Z</dcterms:modified>
</cp:coreProperties>
</file>